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57" r:id="rId3"/>
    <p:sldId id="259" r:id="rId4"/>
    <p:sldId id="261" r:id="rId5"/>
    <p:sldId id="265" r:id="rId6"/>
    <p:sldId id="260" r:id="rId7"/>
    <p:sldId id="256" r:id="rId8"/>
    <p:sldId id="266" r:id="rId9"/>
    <p:sldId id="267" r:id="rId10"/>
    <p:sldId id="268" r:id="rId11"/>
    <p:sldId id="264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B503E-D665-4A48-BD41-B016D11CD247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43E27-4089-4F48-98C0-C3BABD8B1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0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C6658-37EC-452B-B57E-8B7C09C49B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6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4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5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9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9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306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4249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19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5463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2591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182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6834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763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4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7684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170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29591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9348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8791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8206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4912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9922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9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9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5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2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2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8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4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7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5540-AC13-47A6-B242-411AAF3E02C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AA267C-5156-4BF2-A799-1DE257788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sv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2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4.svg"/><Relationship Id="rId1" Type="http://schemas.openxmlformats.org/officeDocument/2006/relationships/slideLayout" Target="../slideLayouts/slideLayout28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Microsoft_Excel1.xlsx"/><Relationship Id="rId5" Type="http://schemas.openxmlformats.org/officeDocument/2006/relationships/oleObject" Target="../embeddings/oleObject1.bin"/><Relationship Id="rId4" Type="http://schemas.openxmlformats.org/officeDocument/2006/relationships/hyperlink" Target="mailto:trudmpt@mail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pt-01.ru/professional/-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sim.firpo.ru/d/r/2025" TargetMode="External"/><Relationship Id="rId4" Type="http://schemas.openxmlformats.org/officeDocument/2006/relationships/hyperlink" Target="https://pro.firp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E595A73-4BFB-AC64-0C9B-AB5FDDC28B73}"/>
              </a:ext>
            </a:extLst>
          </p:cNvPr>
          <p:cNvSpPr/>
          <p:nvPr/>
        </p:nvSpPr>
        <p:spPr>
          <a:xfrm>
            <a:off x="84534" y="43701"/>
            <a:ext cx="6096000" cy="6851904"/>
          </a:xfrm>
          <a:prstGeom prst="rect">
            <a:avLst/>
          </a:prstGeom>
          <a:solidFill>
            <a:srgbClr val="CFE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DAEA82-0F0D-8FDD-369E-977DD47B8DF0}"/>
              </a:ext>
            </a:extLst>
          </p:cNvPr>
          <p:cNvSpPr txBox="1"/>
          <p:nvPr/>
        </p:nvSpPr>
        <p:spPr>
          <a:xfrm>
            <a:off x="821499" y="4692123"/>
            <a:ext cx="4418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Чемпионат профессионального </a:t>
            </a:r>
            <a:r>
              <a:rPr lang="ru-RU" sz="2000" b="1" dirty="0" smtClean="0"/>
              <a:t>мастерства </a:t>
            </a:r>
            <a:r>
              <a:rPr lang="ru-RU" sz="2000" b="1" dirty="0" smtClean="0"/>
              <a:t>для школьников</a:t>
            </a:r>
            <a:endParaRPr lang="ru-RU" sz="20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7C2735E-C51A-18EF-4647-8349FC4A8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C026413-AB05-4D2F-B16E-0B07034890FC}"/>
              </a:ext>
            </a:extLst>
          </p:cNvPr>
          <p:cNvSpPr/>
          <p:nvPr/>
        </p:nvSpPr>
        <p:spPr>
          <a:xfrm>
            <a:off x="11277600" y="-8021"/>
            <a:ext cx="914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2217698B-E9A4-B864-4456-E9DD713A1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269" y="-13504"/>
            <a:ext cx="593909" cy="941408"/>
          </a:xfrm>
          <a:prstGeom prst="rect">
            <a:avLst/>
          </a:prstGeom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5CA8C494-B19F-9C0F-E5C6-954DA8013E0A}"/>
              </a:ext>
            </a:extLst>
          </p:cNvPr>
          <p:cNvCxnSpPr>
            <a:cxnSpLocks/>
          </p:cNvCxnSpPr>
          <p:nvPr/>
        </p:nvCxnSpPr>
        <p:spPr>
          <a:xfrm flipH="1">
            <a:off x="3109354" y="3100387"/>
            <a:ext cx="436397" cy="45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A57CC384-33FD-D5E0-D11B-F45B67DE303D}"/>
              </a:ext>
            </a:extLst>
          </p:cNvPr>
          <p:cNvCxnSpPr>
            <a:cxnSpLocks/>
          </p:cNvCxnSpPr>
          <p:nvPr/>
        </p:nvCxnSpPr>
        <p:spPr>
          <a:xfrm flipH="1">
            <a:off x="3403402" y="3097339"/>
            <a:ext cx="436397" cy="45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AD7897CE-8015-3B33-D4AE-CB24DA9CF45E}"/>
              </a:ext>
            </a:extLst>
          </p:cNvPr>
          <p:cNvCxnSpPr>
            <a:cxnSpLocks/>
          </p:cNvCxnSpPr>
          <p:nvPr/>
        </p:nvCxnSpPr>
        <p:spPr>
          <a:xfrm flipH="1">
            <a:off x="3693036" y="3100387"/>
            <a:ext cx="436397" cy="45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9DFB6CA4-5C7F-BD95-37F2-E8FBC75F5510}"/>
              </a:ext>
            </a:extLst>
          </p:cNvPr>
          <p:cNvCxnSpPr>
            <a:cxnSpLocks/>
          </p:cNvCxnSpPr>
          <p:nvPr/>
        </p:nvCxnSpPr>
        <p:spPr>
          <a:xfrm flipH="1">
            <a:off x="3987084" y="3116121"/>
            <a:ext cx="436397" cy="45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8F5C0D48-2919-690A-2064-A826327D91F3}"/>
              </a:ext>
            </a:extLst>
          </p:cNvPr>
          <p:cNvCxnSpPr>
            <a:cxnSpLocks/>
          </p:cNvCxnSpPr>
          <p:nvPr/>
        </p:nvCxnSpPr>
        <p:spPr>
          <a:xfrm flipH="1">
            <a:off x="4274612" y="3131855"/>
            <a:ext cx="436397" cy="45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7864A1F5-DF83-C083-FAFA-069FBE3939BC}"/>
              </a:ext>
            </a:extLst>
          </p:cNvPr>
          <p:cNvCxnSpPr>
            <a:cxnSpLocks/>
          </p:cNvCxnSpPr>
          <p:nvPr/>
        </p:nvCxnSpPr>
        <p:spPr>
          <a:xfrm flipH="1">
            <a:off x="4590140" y="3141507"/>
            <a:ext cx="436397" cy="45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B61BD243-BC44-03EB-8C7B-0EA6D5122C79}"/>
              </a:ext>
            </a:extLst>
          </p:cNvPr>
          <p:cNvGrpSpPr/>
          <p:nvPr/>
        </p:nvGrpSpPr>
        <p:grpSpPr>
          <a:xfrm>
            <a:off x="592228" y="338315"/>
            <a:ext cx="1770236" cy="589589"/>
            <a:chOff x="8457582" y="315294"/>
            <a:chExt cx="1770236" cy="589589"/>
          </a:xfrm>
        </p:grpSpPr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742E55B7-05CD-916C-3EAD-DD4F8D89F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054" y="382482"/>
              <a:ext cx="879764" cy="495725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9985AA5A-2809-1656-042F-36D2752083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55" t="9524" r="24506" b="37959"/>
            <a:stretch/>
          </p:blipFill>
          <p:spPr>
            <a:xfrm>
              <a:off x="8457582" y="315294"/>
              <a:ext cx="685818" cy="589589"/>
            </a:xfrm>
            <a:prstGeom prst="rect">
              <a:avLst/>
            </a:prstGeom>
          </p:spPr>
        </p:pic>
      </p:grp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213D6DEC-33EB-0769-7DC5-97DCBBAC7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448" y="338315"/>
            <a:ext cx="583321" cy="56291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692A658-D71A-EB3A-C5CD-55BFB615B3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662" b="26956"/>
          <a:stretch/>
        </p:blipFill>
        <p:spPr>
          <a:xfrm flipH="1">
            <a:off x="5439628" y="618715"/>
            <a:ext cx="6944596" cy="62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3530"/>
            <a:ext cx="9144000" cy="4942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ОЖИДАЕМЫЙ РЕЗУЛЬТАТ</a:t>
            </a:r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B51F6B-A74A-7235-E1DC-46D119E5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22" y="4853627"/>
            <a:ext cx="4310515" cy="1983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171" y="1306287"/>
            <a:ext cx="11283043" cy="4604656"/>
          </a:xfrm>
        </p:spPr>
        <p:txBody>
          <a:bodyPr>
            <a:normAutofit/>
          </a:bodyPr>
          <a:lstStyle/>
          <a:p>
            <a:pPr marL="342900" lvl="0" indent="449580" algn="l" defTabSz="457200">
              <a:lnSpc>
                <a:spcPct val="120000"/>
              </a:lnSpc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дальнейшее развитие  связей между школой, средними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специальными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заведениями и предприятиями реального сектора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экономики</a:t>
            </a:r>
          </a:p>
          <a:p>
            <a:pPr marL="342900" lvl="0" indent="449580" algn="l" defTabSz="457200">
              <a:lnSpc>
                <a:spcPct val="120000"/>
              </a:lnSpc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условий и системы мотивации, способствующих повышению значимости и престижа рабочих профессий, профессиональному росту молодежи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449580" algn="l" defTabSz="457200">
              <a:lnSpc>
                <a:spcPct val="120000"/>
              </a:lnSpc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Удовлетворение потребности в кадрах, соответствующих современным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запросам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экономики Республики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Адыгея </a:t>
            </a:r>
          </a:p>
          <a:p>
            <a:pPr marL="342900" indent="449580" algn="l" defTabSz="457200">
              <a:lnSpc>
                <a:spcPct val="120000"/>
              </a:lnSpc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Развитие актуальных профессий и профессиональных компетенций, необходимых отраслям экономики Республики Адыгея </a:t>
            </a:r>
          </a:p>
          <a:p>
            <a:pPr marL="342900" lvl="0" indent="449580" algn="l" defTabSz="457200">
              <a:lnSpc>
                <a:spcPct val="120000"/>
              </a:lnSpc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449580" algn="l" defTabSz="457200">
              <a:lnSpc>
                <a:spcPct val="120000"/>
              </a:lnSpc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49580" algn="l" defTabSz="457200">
              <a:lnSpc>
                <a:spcPct val="120000"/>
              </a:lnSpc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ru-RU" sz="2000"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49580" algn="l" defTabSz="457200">
              <a:lnSpc>
                <a:spcPct val="120000"/>
              </a:lnSpc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DE92D64-F8A0-3883-B42C-DA00F2DD28B1}"/>
              </a:ext>
            </a:extLst>
          </p:cNvPr>
          <p:cNvSpPr/>
          <p:nvPr/>
        </p:nvSpPr>
        <p:spPr>
          <a:xfrm>
            <a:off x="0" y="-16802"/>
            <a:ext cx="12192000" cy="6874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20" descr="Рисунок 20">
            <a:extLst>
              <a:ext uri="{FF2B5EF4-FFF2-40B4-BE49-F238E27FC236}">
                <a16:creationId xmlns="" xmlns:a16="http://schemas.microsoft.com/office/drawing/2014/main" id="{0EAEA586-7C11-8705-09CA-838A95548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1646" y="2372764"/>
            <a:ext cx="2800355" cy="280035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75CDDB7C-BB1C-B0B9-25AE-B6BE1D521111}"/>
              </a:ext>
            </a:extLst>
          </p:cNvPr>
          <p:cNvSpPr txBox="1"/>
          <p:nvPr/>
        </p:nvSpPr>
        <p:spPr>
          <a:xfrm>
            <a:off x="2762255" y="2320720"/>
            <a:ext cx="6014851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>
                <a:solidFill>
                  <a:srgbClr val="4B83F2"/>
                </a:solidFill>
                <a:latin typeface="Futura PT Bold"/>
                <a:ea typeface="Futura PT Bold"/>
                <a:cs typeface="Futura PT Bold"/>
                <a:sym typeface="Futura PT Bold"/>
              </a:defRPr>
            </a:pPr>
            <a:r>
              <a:rPr lang="ru-RU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</a:t>
            </a:r>
            <a:br>
              <a:rPr lang="ru-RU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ВНИМАНИЕ!</a:t>
            </a:r>
          </a:p>
        </p:txBody>
      </p:sp>
      <p:pic>
        <p:nvPicPr>
          <p:cNvPr id="9" name="Рисунок 20" descr="Рисунок 20">
            <a:extLst>
              <a:ext uri="{FF2B5EF4-FFF2-40B4-BE49-F238E27FC236}">
                <a16:creationId xmlns="" xmlns:a16="http://schemas.microsoft.com/office/drawing/2014/main" id="{298C8900-0AC2-4A80-956C-F013A79C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128" y="4606870"/>
            <a:ext cx="2800355" cy="28003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1F97420-8219-B81D-FF6A-9A3F5DA8FE72}"/>
              </a:ext>
            </a:extLst>
          </p:cNvPr>
          <p:cNvGrpSpPr/>
          <p:nvPr/>
        </p:nvGrpSpPr>
        <p:grpSpPr>
          <a:xfrm>
            <a:off x="4457670" y="5547396"/>
            <a:ext cx="2624020" cy="589589"/>
            <a:chOff x="8457582" y="315294"/>
            <a:chExt cx="2624020" cy="589589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5DD7157D-3F87-9213-C60C-23C4DB560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054" y="382482"/>
              <a:ext cx="879764" cy="49572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15E313CB-77D0-C683-4B56-94BA10441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55" t="9524" r="24506" b="37959"/>
            <a:stretch/>
          </p:blipFill>
          <p:spPr>
            <a:xfrm>
              <a:off x="8457582" y="315294"/>
              <a:ext cx="685818" cy="589589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59D91C4C-F0F3-C0C0-8A1C-F240FB4FF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33055" y="348852"/>
              <a:ext cx="548547" cy="529356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F27FD4D-CB13-6640-2EE4-186E53E6F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5835" y="-13558"/>
            <a:ext cx="2203846" cy="18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34993EA-F2F4-E128-4BD9-978AD313B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8154" y="-25400"/>
            <a:ext cx="22038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3B51F6B-A74A-7235-E1DC-46D119E5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22" y="4853627"/>
            <a:ext cx="4310515" cy="19836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DFDE2B2-63C0-254D-5466-FC3D5979E994}"/>
              </a:ext>
            </a:extLst>
          </p:cNvPr>
          <p:cNvSpPr/>
          <p:nvPr/>
        </p:nvSpPr>
        <p:spPr>
          <a:xfrm>
            <a:off x="776417" y="284484"/>
            <a:ext cx="9975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ВСЕРОССИЙСКОГО </a:t>
            </a: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ЧЕМПИОНАТНОГО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ДВИЖЕНИЯ «ПРОФЕССИОНАЛЫ»:</a:t>
            </a:r>
            <a:endParaRPr lang="ru-RU" sz="20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D738D54-0CE8-21F8-1153-346ABABC9A19}"/>
              </a:ext>
            </a:extLst>
          </p:cNvPr>
          <p:cNvSpPr txBox="1"/>
          <p:nvPr/>
        </p:nvSpPr>
        <p:spPr>
          <a:xfrm>
            <a:off x="934351" y="3878561"/>
            <a:ext cx="1060371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285750" algn="just" defTabSz="457200"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новых и развитие существующих профессиональных компетенций с учетом специфики субъектов Российской Федерации согласно запросам реального сектора экономики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0" indent="-285750" algn="just" defTabSz="457200"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Выявление, развитие и поддержка талантливой, перспективной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молодых специалистов, обладающих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высоким уровнем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мастерства и содействие их трудоустройству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0" indent="-285750" algn="just" defTabSz="457200"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Популяризация наиболее востребованных рабочих профессий, компетенций среди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подростков и молодежи</a:t>
            </a:r>
          </a:p>
          <a:p>
            <a:pPr marL="628650" lvl="0" indent="-285750" algn="just" defTabSz="457200"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среднего профессионального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sz="16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2D10E199-2A84-2670-E936-B2E02AFB3A56}"/>
              </a:ext>
            </a:extLst>
          </p:cNvPr>
          <p:cNvSpPr/>
          <p:nvPr/>
        </p:nvSpPr>
        <p:spPr>
          <a:xfrm>
            <a:off x="705988" y="3243608"/>
            <a:ext cx="1319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EC644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ЗАДАЧИ: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A86C388-9D4A-B1CA-E1DB-01A8B1F009B5}"/>
              </a:ext>
            </a:extLst>
          </p:cNvPr>
          <p:cNvSpPr txBox="1"/>
          <p:nvPr/>
        </p:nvSpPr>
        <p:spPr>
          <a:xfrm>
            <a:off x="11682315" y="637155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6033" y="773304"/>
            <a:ext cx="103578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и системы мотивации, способствующих повышению значимости и престижа рабочих профессий, профессиональному росту молодежи путем гармонизации лучших практик и профессиональных навыков посредством организации и проведения Чемпионатов профессионального мастерства, а также содействие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оперативному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эффективному кадровому обеспечению различных отраслей экономики.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495300" y="1162051"/>
            <a:ext cx="10257064" cy="3279320"/>
          </a:xfrm>
          <a:prstGeom prst="rect">
            <a:avLst/>
          </a:prstGeom>
        </p:spPr>
      </p:pic>
      <p:sp>
        <p:nvSpPr>
          <p:cNvPr id="17" name="Text 1"/>
          <p:cNvSpPr/>
          <p:nvPr/>
        </p:nvSpPr>
        <p:spPr>
          <a:xfrm>
            <a:off x="679450" y="2051050"/>
            <a:ext cx="33718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40"/>
              </a:lnSpc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Text 7"/>
          <p:cNvSpPr/>
          <p:nvPr/>
        </p:nvSpPr>
        <p:spPr>
          <a:xfrm>
            <a:off x="5111750" y="1689100"/>
            <a:ext cx="33718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40"/>
              </a:lnSpc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7" name="Text 11"/>
          <p:cNvSpPr/>
          <p:nvPr/>
        </p:nvSpPr>
        <p:spPr>
          <a:xfrm>
            <a:off x="495300" y="533400"/>
            <a:ext cx="10718800" cy="501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960"/>
              </a:lnSpc>
            </a:pP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8" name="Image 0" descr="preencoded.png">
            <a:extLst>
              <a:ext uri="{FF2B5EF4-FFF2-40B4-BE49-F238E27FC236}">
                <a16:creationId xmlns:a16="http://schemas.microsoft.com/office/drawing/2014/main" xmlns="" id="{7FF67FE6-0600-4331-BABF-4041235D40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11531600" y="6277389"/>
            <a:ext cx="450850" cy="342900"/>
          </a:xfrm>
          <a:prstGeom prst="rect">
            <a:avLst/>
          </a:prstGeom>
        </p:spPr>
      </p:pic>
      <p:sp>
        <p:nvSpPr>
          <p:cNvPr id="29" name="Номер слайда 7">
            <a:extLst>
              <a:ext uri="{FF2B5EF4-FFF2-40B4-BE49-F238E27FC236}">
                <a16:creationId xmlns:a16="http://schemas.microsoft.com/office/drawing/2014/main" xmlns="" id="{5C5AF58F-3DAD-421E-9306-9F492D3E9FDD}"/>
              </a:ext>
            </a:extLst>
          </p:cNvPr>
          <p:cNvSpPr txBox="1">
            <a:spLocks/>
          </p:cNvSpPr>
          <p:nvPr/>
        </p:nvSpPr>
        <p:spPr>
          <a:xfrm>
            <a:off x="11603176" y="6345264"/>
            <a:ext cx="307697" cy="2071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60960" tIns="30480" rIns="60960" bIns="3048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12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/>
              <a:t>3</a:t>
            </a:fld>
            <a:endParaRPr lang="ru-RU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35898"/>
              </p:ext>
            </p:extLst>
          </p:nvPr>
        </p:nvGraphicFramePr>
        <p:xfrm>
          <a:off x="751115" y="719666"/>
          <a:ext cx="10852061" cy="570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247"/>
                <a:gridCol w="3576578"/>
                <a:gridCol w="2170412"/>
                <a:gridCol w="2170412"/>
                <a:gridCol w="2170412"/>
              </a:tblGrid>
              <a:tr h="6483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в 2023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в 2024 году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52290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Конкурсанты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173 (30 юниоров)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 (32</a:t>
                      </a:r>
                      <a:r>
                        <a:rPr lang="ru-RU" baseline="0" dirty="0" smtClean="0"/>
                        <a:t> юниора)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+7 (+2)</a:t>
                      </a:r>
                      <a:endParaRPr lang="ru-RU" dirty="0"/>
                    </a:p>
                  </a:txBody>
                  <a:tcPr/>
                </a:tc>
              </a:tr>
              <a:tr h="52290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Эксперты-наставники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+7</a:t>
                      </a:r>
                      <a:endParaRPr lang="ru-RU" dirty="0"/>
                    </a:p>
                  </a:txBody>
                  <a:tcPr/>
                </a:tc>
              </a:tr>
              <a:tr h="52290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Главные эксперты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</a:t>
                      </a:r>
                      <a:endParaRPr lang="ru-RU" dirty="0"/>
                    </a:p>
                  </a:txBody>
                  <a:tcPr/>
                </a:tc>
              </a:tr>
              <a:tr h="522908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Индустриальные эксперты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+2</a:t>
                      </a:r>
                      <a:endParaRPr lang="ru-RU" dirty="0"/>
                    </a:p>
                  </a:txBody>
                  <a:tcPr/>
                </a:tc>
              </a:tr>
              <a:tr h="522908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Технические администраторы площадки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</a:t>
                      </a:r>
                      <a:endParaRPr lang="ru-RU" dirty="0"/>
                    </a:p>
                  </a:txBody>
                  <a:tcPr/>
                </a:tc>
              </a:tr>
              <a:tr h="522908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Эксперты-методисты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-6</a:t>
                      </a:r>
                      <a:endParaRPr lang="ru-RU" dirty="0"/>
                    </a:p>
                  </a:txBody>
                  <a:tcPr/>
                </a:tc>
              </a:tr>
              <a:tr h="522908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предоставленных вакансий и стажировок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+3</a:t>
                      </a:r>
                      <a:endParaRPr lang="ru-RU" dirty="0"/>
                    </a:p>
                  </a:txBody>
                  <a:tcPr/>
                </a:tc>
              </a:tr>
              <a:tr h="522908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Сопровождающих конкурсанта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/>
                </a:tc>
              </a:tr>
              <a:tr h="522908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количество участников Чемпионата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3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916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 принявшие участие в Чемпионате 2024 года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99063"/>
              </p:ext>
            </p:extLst>
          </p:nvPr>
        </p:nvGraphicFramePr>
        <p:xfrm>
          <a:off x="261782" y="874294"/>
          <a:ext cx="8128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39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«СШ№1 им. Ю.К.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Намитокова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» а. Понежукая</a:t>
                      </a:r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РА Адыгейская республиканская гимназия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3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РА СШ№10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ст.Дондуковская</a:t>
                      </a:r>
                      <a:endParaRPr lang="ru-RU" sz="18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"ГИМНАЗИЯ №1"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с.Красногвардейское</a:t>
                      </a:r>
                      <a:endParaRPr lang="ru-RU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3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МБДОУ СОШ №9 а.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Уляп</a:t>
                      </a:r>
                      <a:endParaRPr lang="ru-RU" sz="18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"СРЕДНЯЯ ШКОЛА № 3 ИМЕНИ АЛЕКСЕЯ ИОСИФОВИЧА МАКАРЕНКО"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г.Майкоп</a:t>
                      </a:r>
                      <a:endParaRPr lang="ru-RU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3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РА СШ №2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г.Майкоп</a:t>
                      </a:r>
                      <a:endParaRPr lang="ru-RU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«Майкопская гимназия № 5 имени Евгения Львовича Шварца»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3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РА СШ №23 ст. Ханская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«Майкопская гимназия № 22»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3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«Лицей№34» г. Майкопа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«Эколого-биологический ли-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№35»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3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«ОЦ№9» Майкопского района</a:t>
                      </a:r>
                      <a:endParaRPr lang="ru-RU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"Лицей №19"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754" y="4870532"/>
            <a:ext cx="4310246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8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3B51F6B-A74A-7235-E1DC-46D119E5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22" y="4853627"/>
            <a:ext cx="4310515" cy="1983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FDC8972-FB66-2BBF-821B-1C978C576371}"/>
              </a:ext>
            </a:extLst>
          </p:cNvPr>
          <p:cNvSpPr txBox="1"/>
          <p:nvPr/>
        </p:nvSpPr>
        <p:spPr>
          <a:xfrm>
            <a:off x="444033" y="263606"/>
            <a:ext cx="1021984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solidFill>
                  <a:srgbClr val="4B83F2"/>
                </a:solidFill>
                <a:latin typeface="Futura PT Bold"/>
                <a:ea typeface="Futura PT Bold"/>
                <a:cs typeface="Futura PT Bold"/>
                <a:sym typeface="Futura PT Bold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ПОЛОЖИТЕЛЬНЫЙ ЭФФЕКТ ПРОВЕДЕНИЯ ЧЕМПИОНАТОВ «ПРОФЕССИОНАЛЫ»</a:t>
            </a:r>
            <a:endParaRPr lang="ru-RU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A86C388-9D4A-B1CA-E1DB-01A8B1F009B5}"/>
              </a:ext>
            </a:extLst>
          </p:cNvPr>
          <p:cNvSpPr txBox="1"/>
          <p:nvPr/>
        </p:nvSpPr>
        <p:spPr>
          <a:xfrm>
            <a:off x="11682315" y="637155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150243" y="970251"/>
            <a:ext cx="9594660" cy="48751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школьников: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Вовлечение 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Чемпионатное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движение школьников формирует их взгляды на выбор будущей профессии. Здесь можно отметить, как непосредственное участие в роли конкурсанта в юниорской линейке Чемпионата, так и проведение различных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профориентационных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мероприятий во время проведения чемпионата (экскурсии по учебным заведениям, проведение мастер-классов студентами и преподавателями техникумов и колледжей, посещение площадок чемпионата). На сегодняшний день в качестве конкурсантов принимают участие школьники 15 учебных заведений из разных районов Республики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Адыгея (Майкопский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Красногвардейский,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Гиагинский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Теучежский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г. Майкоп).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140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3530"/>
            <a:ext cx="9144000" cy="27242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Чемпионатный цикл 2025 года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B51F6B-A74A-7235-E1DC-46D119E5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22" y="4853627"/>
            <a:ext cx="4310515" cy="1983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318" y="1338371"/>
            <a:ext cx="11283043" cy="3386029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Чемпионата с11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28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(Межрегиональный) этап с 01.04.25 по 30.04.2025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 Май 2025 или Август 2025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категории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(студенты СПО)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Юниоры(школьники 14 лет и старше)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3530"/>
            <a:ext cx="9144000" cy="27242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Чемпионатный цикл 2025 года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B51F6B-A74A-7235-E1DC-46D119E5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22" y="4853627"/>
            <a:ext cx="4310515" cy="1983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318" y="1338371"/>
            <a:ext cx="11283043" cy="3386029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Чемпионата (юниоры)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легковых автомобилей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Поварское дело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Кондитерское дело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воспитание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в младших классах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3530"/>
            <a:ext cx="9144000" cy="27242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Чемпионатный цикл 2025 года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B51F6B-A74A-7235-E1DC-46D119E54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022" y="4853627"/>
            <a:ext cx="4310515" cy="1983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318" y="1338371"/>
            <a:ext cx="11283043" cy="338602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принять участие в Чемпионате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на адрес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trudmpt@mail.ru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установленной форме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140004"/>
              </p:ext>
            </p:extLst>
          </p:nvPr>
        </p:nvGraphicFramePr>
        <p:xfrm>
          <a:off x="683507" y="2393002"/>
          <a:ext cx="991393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Лист" r:id="rId6" imgW="9913797" imgH="2461205" progId="Excel.Sheet.12">
                  <p:embed/>
                </p:oleObj>
              </mc:Choice>
              <mc:Fallback>
                <p:oleObj name="Лист" r:id="rId6" imgW="9913797" imgH="24612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07" y="2393002"/>
                        <a:ext cx="9913938" cy="246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5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9516" y="136359"/>
            <a:ext cx="9144000" cy="27242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Чемпионатный цикл 2025 года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B51F6B-A74A-7235-E1DC-46D119E5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22" y="4853627"/>
            <a:ext cx="4310515" cy="1983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643" y="800187"/>
            <a:ext cx="11283043" cy="394827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информация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http://mpt-01.ru/professional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 на сайт Чемпионата Республики Адыгея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https://pro.firpo.ru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-Ссылка на сайт Всероссийского чемпионатного движения профессионального мастерства «Профессионалы»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esim.firpo.ru/d/r/2025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-Ссылка на конкурсную документацию 2025 года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618</Words>
  <Application>Microsoft Office PowerPoint</Application>
  <PresentationFormat>Широкоэкранный</PresentationFormat>
  <Paragraphs>118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Calibri</vt:lpstr>
      <vt:lpstr>Calibri Light</vt:lpstr>
      <vt:lpstr>Futura</vt:lpstr>
      <vt:lpstr>Futura PT Bold</vt:lpstr>
      <vt:lpstr>Roboto</vt:lpstr>
      <vt:lpstr>Roboto Light</vt:lpstr>
      <vt:lpstr>Roboto Medium</vt:lpstr>
      <vt:lpstr>Times New Roman</vt:lpstr>
      <vt:lpstr>Trebuchet MS</vt:lpstr>
      <vt:lpstr>Wingdings</vt:lpstr>
      <vt:lpstr>Wingdings 3</vt:lpstr>
      <vt:lpstr>Тема Office</vt:lpstr>
      <vt:lpstr>Грань</vt:lpstr>
      <vt:lpstr>Лист</vt:lpstr>
      <vt:lpstr>Презентация PowerPoint</vt:lpstr>
      <vt:lpstr>Презентация PowerPoint</vt:lpstr>
      <vt:lpstr>Презентация PowerPoint</vt:lpstr>
      <vt:lpstr>ОО принявшие участие в Чемпионате 2024 года</vt:lpstr>
      <vt:lpstr>Презентация PowerPoint</vt:lpstr>
      <vt:lpstr>Чемпионатный цикл 2025 года </vt:lpstr>
      <vt:lpstr>Чемпионатный цикл 2025 года </vt:lpstr>
      <vt:lpstr>Чемпионатный цикл 2025 года </vt:lpstr>
      <vt:lpstr>Чемпионатный цикл 2025 года </vt:lpstr>
      <vt:lpstr>ОЖИДАЕМЫЙ РЕЗУЛЬТАТ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2023-04-02T18:42:46Z</dcterms:created>
  <dcterms:modified xsi:type="dcterms:W3CDTF">2024-12-13T08:11:14Z</dcterms:modified>
</cp:coreProperties>
</file>